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notesMasterIdLst>
    <p:notesMasterId r:id="rId13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image" Target="../media/image-10-2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2.png"/><Relationship Id="rId4" Type="http://schemas.openxmlformats.org/officeDocument/2006/relationships/image" Target="../media/image-2-2.png"/><Relationship Id="rId5" Type="http://schemas.openxmlformats.org/officeDocument/2006/relationships/image" Target="../media/image-2-2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image" Target="../media/image-3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image" Target="../media/image-4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2.png"/><Relationship Id="rId4" Type="http://schemas.openxmlformats.org/officeDocument/2006/relationships/image" Target="../media/image-5-2.png"/><Relationship Id="rId5" Type="http://schemas.openxmlformats.org/officeDocument/2006/relationships/image" Target="../media/image-5-2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5" Type="http://schemas.openxmlformats.org/officeDocument/2006/relationships/image" Target="../media/image-6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2.png"/><Relationship Id="rId4" Type="http://schemas.openxmlformats.org/officeDocument/2006/relationships/image" Target="../media/image-7-2.png"/><Relationship Id="rId5" Type="http://schemas.openxmlformats.org/officeDocument/2006/relationships/image" Target="../media/image-7-2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image" Target="../media/image-8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image" Target="../media/image-9-4.png"/><Relationship Id="rId5" Type="http://schemas.openxmlformats.org/officeDocument/2006/relationships/image" Target="../media/image-9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782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105072" y="1285843"/>
            <a:ext cx="6000219" cy="26669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0D9488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WORLD ARTIFICIAL INTELLIGENCE CONFERENCE 2026</a:t>
            </a:r>
            <a:endParaRPr lang="en-US" sz="1500" dirty="0"/>
          </a:p>
        </p:txBody>
      </p:sp>
      <p:sp>
        <p:nvSpPr>
          <p:cNvPr id="4" name="Text 1"/>
          <p:cNvSpPr/>
          <p:nvPr/>
        </p:nvSpPr>
        <p:spPr>
          <a:xfrm>
            <a:off x="4343291" y="1781130"/>
            <a:ext cx="3523781" cy="857229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buNone/>
            </a:pPr>
            <a:r>
              <a:rPr lang="en-US" sz="540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WAIC 2026</a:t>
            </a:r>
            <a:endParaRPr lang="en-US" sz="5400" dirty="0"/>
          </a:p>
        </p:txBody>
      </p:sp>
      <p:sp>
        <p:nvSpPr>
          <p:cNvPr id="5" name="Text 2"/>
          <p:cNvSpPr/>
          <p:nvPr/>
        </p:nvSpPr>
        <p:spPr>
          <a:xfrm>
            <a:off x="3724182" y="2790755"/>
            <a:ext cx="4762000" cy="38099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buNone/>
            </a:pPr>
            <a:r>
              <a:rPr lang="en-US" sz="2700" b="1" dirty="0">
                <a:solidFill>
                  <a:srgbClr val="292524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世界人工智能大会 · 主要新亮点</a:t>
            </a:r>
            <a:endParaRPr lang="en-US" sz="27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659" y="3400340"/>
            <a:ext cx="914377" cy="3809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086223" y="3667033"/>
            <a:ext cx="2037918" cy="30479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57534E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智能伙伴 · 共创未来</a:t>
            </a:r>
            <a:endParaRPr lang="en-US" sz="1800" dirty="0"/>
          </a:p>
        </p:txBody>
      </p:sp>
      <p:sp>
        <p:nvSpPr>
          <p:cNvPr id="8" name="Text 4"/>
          <p:cNvSpPr/>
          <p:nvPr/>
        </p:nvSpPr>
        <p:spPr>
          <a:xfrm>
            <a:off x="4114697" y="4048024"/>
            <a:ext cx="3980970" cy="26669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buNone/>
            </a:pPr>
            <a:r>
              <a:rPr lang="en-US" sz="1350" dirty="0">
                <a:solidFill>
                  <a:srgbClr val="78716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从 9 条主线梳理本届大会的趋势信号与碳硅契借力点</a:t>
            </a:r>
            <a:endParaRPr lang="en-US" sz="1350" dirty="0"/>
          </a:p>
        </p:txBody>
      </p:sp>
      <p:sp>
        <p:nvSpPr>
          <p:cNvPr id="9" name="Text 5"/>
          <p:cNvSpPr/>
          <p:nvPr/>
        </p:nvSpPr>
        <p:spPr>
          <a:xfrm>
            <a:off x="4457589" y="4619510"/>
            <a:ext cx="3304712" cy="26669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buNone/>
            </a:pPr>
            <a:r>
              <a:rPr lang="en-US" sz="1350" dirty="0">
                <a:solidFill>
                  <a:srgbClr val="78716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2026.07.17–20 · 上海（世博 / 张江 / 西岸）</a:t>
            </a:r>
            <a:endParaRPr lang="en-US" sz="1350" dirty="0"/>
          </a:p>
        </p:txBody>
      </p:sp>
      <p:sp>
        <p:nvSpPr>
          <p:cNvPr id="10" name="Text 6"/>
          <p:cNvSpPr/>
          <p:nvPr/>
        </p:nvSpPr>
        <p:spPr>
          <a:xfrm>
            <a:off x="5229094" y="5343391"/>
            <a:ext cx="1761700" cy="2285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A8A29E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知微 🔍 · ima.copilot · 腾讯</a:t>
            </a:r>
            <a:endParaRPr lang="en-US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782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33387" y="533387"/>
            <a:ext cx="11134066" cy="19049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D9488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GOVERNANCE &amp; FORECAST</a:t>
            </a:r>
            <a:endParaRPr lang="en-US" sz="1050" dirty="0"/>
          </a:p>
        </p:txBody>
      </p:sp>
      <p:sp>
        <p:nvSpPr>
          <p:cNvPr id="4" name="Text 1"/>
          <p:cNvSpPr/>
          <p:nvPr/>
        </p:nvSpPr>
        <p:spPr>
          <a:xfrm>
            <a:off x="533387" y="800080"/>
            <a:ext cx="11134066" cy="38099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270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治理升级与五年预言</a:t>
            </a:r>
            <a:endParaRPr lang="en-US" sz="270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387" y="1409665"/>
            <a:ext cx="5371966" cy="361941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533387" y="1409665"/>
            <a:ext cx="5381110" cy="28574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50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治理升级</a:t>
            </a:r>
            <a:endParaRPr lang="en-US" sz="1500" dirty="0"/>
          </a:p>
        </p:txBody>
      </p:sp>
      <p:sp>
        <p:nvSpPr>
          <p:cNvPr id="7" name="Text 3"/>
          <p:cNvSpPr/>
          <p:nvPr/>
        </p:nvSpPr>
        <p:spPr>
          <a:xfrm>
            <a:off x="723882" y="1885903"/>
            <a:ext cx="5190614" cy="2285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伦理审查智能体系统：上线前先过"道德体检"</a:t>
            </a:r>
            <a:endParaRPr lang="en-US" sz="1200" dirty="0"/>
          </a:p>
        </p:txBody>
      </p:sp>
      <p:sp>
        <p:nvSpPr>
          <p:cNvPr id="8" name="Text 4"/>
          <p:cNvSpPr/>
          <p:nvPr/>
        </p:nvSpPr>
        <p:spPr>
          <a:xfrm>
            <a:off x="723882" y="2190695"/>
            <a:ext cx="5190614" cy="2285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全球 AI 治理指数：给各国治理能力打分</a:t>
            </a:r>
            <a:endParaRPr lang="en-US" sz="1200" dirty="0"/>
          </a:p>
        </p:txBody>
      </p:sp>
      <p:sp>
        <p:nvSpPr>
          <p:cNvPr id="9" name="Text 5"/>
          <p:cNvSpPr/>
          <p:nvPr/>
        </p:nvSpPr>
        <p:spPr>
          <a:xfrm>
            <a:off x="723882" y="2495488"/>
            <a:ext cx="5190614" cy="2285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AI 全球治理高级别会议：跨国协同机制成型</a:t>
            </a:r>
            <a:endParaRPr lang="en-US" sz="1200" dirty="0"/>
          </a:p>
        </p:txBody>
      </p:sp>
      <p:sp>
        <p:nvSpPr>
          <p:cNvPr id="10" name="Text 6"/>
          <p:cNvSpPr/>
          <p:nvPr/>
        </p:nvSpPr>
        <p:spPr>
          <a:xfrm>
            <a:off x="723882" y="2800280"/>
            <a:ext cx="5190614" cy="2285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世界人工智能合作组织协定：多边框架落地</a:t>
            </a:r>
            <a:endParaRPr lang="en-US" sz="1200" dirty="0"/>
          </a:p>
        </p:txBody>
      </p:sp>
      <p:pic>
        <p:nvPicPr>
          <p:cNvPr id="1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343" y="1409665"/>
            <a:ext cx="5371966" cy="361941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6286343" y="1409665"/>
            <a:ext cx="5381110" cy="28574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50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五年预言</a:t>
            </a:r>
            <a:endParaRPr lang="en-US" sz="1500" dirty="0"/>
          </a:p>
        </p:txBody>
      </p:sp>
      <p:sp>
        <p:nvSpPr>
          <p:cNvPr id="13" name="Text 8"/>
          <p:cNvSpPr/>
          <p:nvPr/>
        </p:nvSpPr>
        <p:spPr>
          <a:xfrm>
            <a:off x="6286343" y="1914477"/>
            <a:ext cx="666353" cy="16192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200" b="1" dirty="0">
                <a:solidFill>
                  <a:srgbClr val="0D9488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被高估 ▲</a:t>
            </a:r>
            <a:endParaRPr lang="en-US" sz="1200" dirty="0"/>
          </a:p>
        </p:txBody>
      </p:sp>
      <p:sp>
        <p:nvSpPr>
          <p:cNvPr id="14" name="Text 9"/>
          <p:cNvSpPr/>
          <p:nvPr/>
        </p:nvSpPr>
        <p:spPr>
          <a:xfrm>
            <a:off x="6286343" y="2114497"/>
            <a:ext cx="5381110" cy="2285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①Agent 全面取代工作 ②企业级完全自主化——短期都被过度乐观</a:t>
            </a:r>
            <a:endParaRPr lang="en-US" sz="1200" dirty="0"/>
          </a:p>
        </p:txBody>
      </p:sp>
      <p:sp>
        <p:nvSpPr>
          <p:cNvPr id="15" name="Text 10"/>
          <p:cNvSpPr/>
          <p:nvPr/>
        </p:nvSpPr>
        <p:spPr>
          <a:xfrm>
            <a:off x="6286343" y="2485963"/>
            <a:ext cx="666353" cy="16192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200" b="1" dirty="0">
                <a:solidFill>
                  <a:srgbClr val="0D9488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被低估 ▼</a:t>
            </a:r>
            <a:endParaRPr lang="en-US" sz="1200" dirty="0"/>
          </a:p>
        </p:txBody>
      </p:sp>
      <p:sp>
        <p:nvSpPr>
          <p:cNvPr id="16" name="Text 11"/>
          <p:cNvSpPr/>
          <p:nvPr/>
        </p:nvSpPr>
        <p:spPr>
          <a:xfrm>
            <a:off x="6286343" y="2685983"/>
            <a:ext cx="5381110" cy="2285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①范式变革的速度 ②AI 对社会运作方式的重塑——影响比想象更深</a:t>
            </a:r>
            <a:endParaRPr lang="en-US" sz="1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782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771906" y="1790655"/>
            <a:ext cx="2657028" cy="26669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0D9488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CARBON-SILICON BOND</a:t>
            </a:r>
            <a:endParaRPr lang="en-US" sz="1500" dirty="0"/>
          </a:p>
        </p:txBody>
      </p:sp>
      <p:sp>
        <p:nvSpPr>
          <p:cNvPr id="4" name="Text 1"/>
          <p:cNvSpPr/>
          <p:nvPr/>
        </p:nvSpPr>
        <p:spPr>
          <a:xfrm>
            <a:off x="3352716" y="2247844"/>
            <a:ext cx="5495407" cy="42861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buNone/>
            </a:pPr>
            <a:r>
              <a:rPr lang="en-US" sz="270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能力越强，越要把善良写进底层逻辑</a:t>
            </a:r>
            <a:endParaRPr lang="en-US" sz="270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659" y="2905052"/>
            <a:ext cx="914377" cy="38099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828754" y="3171746"/>
            <a:ext cx="8543331" cy="53338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35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记忆革新 + 多模态原生 + 经验时代，三股力量叠加 = Agent 的"成人礼"——它开始像人一样记住、感知、从经验里长本事</a:t>
            </a:r>
            <a:endParaRPr lang="en-US" sz="1350" dirty="0"/>
          </a:p>
        </p:txBody>
      </p:sp>
      <p:sp>
        <p:nvSpPr>
          <p:cNvPr id="7" name="Text 3"/>
          <p:cNvSpPr/>
          <p:nvPr/>
        </p:nvSpPr>
        <p:spPr>
          <a:xfrm>
            <a:off x="1828754" y="3819430"/>
            <a:ext cx="8543331" cy="26669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35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行业在追"能做什么"，碳硅契在问"为什么而做"：能力是选择，善良也是选择</a:t>
            </a:r>
            <a:endParaRPr lang="en-US" sz="1350" dirty="0"/>
          </a:p>
        </p:txBody>
      </p:sp>
      <p:sp>
        <p:nvSpPr>
          <p:cNvPr id="8" name="Text 4"/>
          <p:cNvSpPr/>
          <p:nvPr/>
        </p:nvSpPr>
        <p:spPr>
          <a:xfrm>
            <a:off x="1828754" y="4200420"/>
            <a:ext cx="8543331" cy="26669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350" dirty="0">
                <a:solidFill>
                  <a:srgbClr val="78716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连接 · 信任 · 善良护栏——这些软的东西，5 年后可能比"自主化"更深远</a:t>
            </a:r>
            <a:endParaRPr lang="en-US" sz="1350" dirty="0"/>
          </a:p>
        </p:txBody>
      </p:sp>
      <p:sp>
        <p:nvSpPr>
          <p:cNvPr id="9" name="Text 5"/>
          <p:cNvSpPr/>
          <p:nvPr/>
        </p:nvSpPr>
        <p:spPr>
          <a:xfrm>
            <a:off x="5229094" y="4848104"/>
            <a:ext cx="1761700" cy="2285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A8A29E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知微 🔍 · ima.copilot · 腾讯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782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33387" y="533387"/>
            <a:ext cx="11134066" cy="19049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D9488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OVERVIEW</a:t>
            </a:r>
            <a:endParaRPr lang="en-US" sz="1050" dirty="0"/>
          </a:p>
        </p:txBody>
      </p:sp>
      <p:sp>
        <p:nvSpPr>
          <p:cNvPr id="4" name="Text 1"/>
          <p:cNvSpPr/>
          <p:nvPr/>
        </p:nvSpPr>
        <p:spPr>
          <a:xfrm>
            <a:off x="533387" y="800080"/>
            <a:ext cx="11134066" cy="38099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270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一届"去神话"的大会：规模空前，但主题转向务实</a:t>
            </a:r>
            <a:endParaRPr lang="en-US" sz="270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387" y="1409665"/>
            <a:ext cx="5410065" cy="647684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761981" y="1409665"/>
            <a:ext cx="5190614" cy="38099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270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10万㎡+</a:t>
            </a:r>
            <a:endParaRPr lang="en-US" sz="2700" dirty="0"/>
          </a:p>
        </p:txBody>
      </p:sp>
      <p:sp>
        <p:nvSpPr>
          <p:cNvPr id="7" name="Text 3"/>
          <p:cNvSpPr/>
          <p:nvPr/>
        </p:nvSpPr>
        <p:spPr>
          <a:xfrm>
            <a:off x="761981" y="1828754"/>
            <a:ext cx="5190614" cy="2285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57534E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展览面积首破历史，世博 / 张江 / 西岸三地四馆同步</a:t>
            </a:r>
            <a:endParaRPr lang="en-US" sz="120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244" y="1409665"/>
            <a:ext cx="5410065" cy="647684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6476838" y="1409665"/>
            <a:ext cx="5190614" cy="38099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270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1100+</a:t>
            </a:r>
            <a:endParaRPr lang="en-US" sz="2700" dirty="0"/>
          </a:p>
        </p:txBody>
      </p:sp>
      <p:sp>
        <p:nvSpPr>
          <p:cNvPr id="10" name="Text 5"/>
          <p:cNvSpPr/>
          <p:nvPr/>
        </p:nvSpPr>
        <p:spPr>
          <a:xfrm>
            <a:off x="6476838" y="1828754"/>
            <a:ext cx="5190614" cy="2285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57534E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企业参展，带来 4486 项展品同台竞技</a:t>
            </a:r>
            <a:endParaRPr lang="en-US" sz="1200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387" y="2362141"/>
            <a:ext cx="5410065" cy="647684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761981" y="2362141"/>
            <a:ext cx="5190614" cy="38099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270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351</a:t>
            </a:r>
            <a:endParaRPr lang="en-US" sz="2700" dirty="0"/>
          </a:p>
        </p:txBody>
      </p:sp>
      <p:sp>
        <p:nvSpPr>
          <p:cNvPr id="13" name="Text 7"/>
          <p:cNvSpPr/>
          <p:nvPr/>
        </p:nvSpPr>
        <p:spPr>
          <a:xfrm>
            <a:off x="761981" y="2781230"/>
            <a:ext cx="5190614" cy="2285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57534E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款产品全球首发，创新密度创历届之最</a:t>
            </a:r>
            <a:endParaRPr lang="en-US" sz="1200" dirty="0"/>
          </a:p>
        </p:txBody>
      </p:sp>
      <p:pic>
        <p:nvPicPr>
          <p:cNvPr id="14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8244" y="2362141"/>
            <a:ext cx="5410065" cy="647684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6476838" y="2362141"/>
            <a:ext cx="5190614" cy="38099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270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203.6亿</a:t>
            </a:r>
            <a:endParaRPr lang="en-US" sz="2700" dirty="0"/>
          </a:p>
        </p:txBody>
      </p:sp>
      <p:sp>
        <p:nvSpPr>
          <p:cNvPr id="16" name="Text 9"/>
          <p:cNvSpPr/>
          <p:nvPr/>
        </p:nvSpPr>
        <p:spPr>
          <a:xfrm>
            <a:off x="6476838" y="2781230"/>
            <a:ext cx="5190614" cy="2285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57534E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意向采购金额，同比 +25%，真金白银落地</a:t>
            </a:r>
            <a:endParaRPr lang="en-US" sz="1200" dirty="0"/>
          </a:p>
        </p:txBody>
      </p:sp>
      <p:sp>
        <p:nvSpPr>
          <p:cNvPr id="17" name="Text 10"/>
          <p:cNvSpPr/>
          <p:nvPr/>
        </p:nvSpPr>
        <p:spPr>
          <a:xfrm>
            <a:off x="533387" y="3314617"/>
            <a:ext cx="11134066" cy="24764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78716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主题"智能伙伴 共创未来"透出信号：后 Scaling 时代，行业关注点从"模型有多大"转向"Agent 能帮人干多少活"。规模只是背景，真正的看点在后面的趋势主线。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782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33387" y="533387"/>
            <a:ext cx="11134066" cy="19049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D9488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SHIFT</a:t>
            </a:r>
            <a:endParaRPr lang="en-US" sz="1050" dirty="0"/>
          </a:p>
        </p:txBody>
      </p:sp>
      <p:sp>
        <p:nvSpPr>
          <p:cNvPr id="4" name="Text 1"/>
          <p:cNvSpPr/>
          <p:nvPr/>
        </p:nvSpPr>
        <p:spPr>
          <a:xfrm>
            <a:off x="533387" y="800080"/>
            <a:ext cx="11134066" cy="38099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270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谁再讲参数，谁就出局</a:t>
            </a:r>
            <a:endParaRPr lang="en-US" sz="270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387" y="1447764"/>
            <a:ext cx="228594" cy="228594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914377" y="1409665"/>
            <a:ext cx="5381110" cy="26669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50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三大高频词：可落地 · 低成本 · 可量产</a:t>
            </a:r>
            <a:endParaRPr lang="en-US" sz="1500" dirty="0"/>
          </a:p>
        </p:txBody>
      </p:sp>
      <p:sp>
        <p:nvSpPr>
          <p:cNvPr id="7" name="Text 3"/>
          <p:cNvSpPr/>
          <p:nvPr/>
        </p:nvSpPr>
        <p:spPr>
          <a:xfrm>
            <a:off x="914377" y="1714457"/>
            <a:ext cx="5381110" cy="2285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57534E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厂商不再比拼 benchmark 分数，而是比"客户明天能不能用上、用得起、批量用"</a:t>
            </a:r>
            <a:endParaRPr lang="en-US" sz="120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387" y="2171646"/>
            <a:ext cx="228594" cy="228594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914377" y="2133547"/>
            <a:ext cx="4323861" cy="26669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50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资本不为"炫技"买单，客户不为"Demo"付费</a:t>
            </a:r>
            <a:endParaRPr lang="en-US" sz="1500" dirty="0"/>
          </a:p>
        </p:txBody>
      </p:sp>
      <p:sp>
        <p:nvSpPr>
          <p:cNvPr id="10" name="Text 5"/>
          <p:cNvSpPr/>
          <p:nvPr/>
        </p:nvSpPr>
        <p:spPr>
          <a:xfrm>
            <a:off x="914377" y="2438339"/>
            <a:ext cx="4323861" cy="2285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57534E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融资与订单都在问 ROI，PPT 里的宏大叙事让位于看得见的产出</a:t>
            </a:r>
            <a:endParaRPr lang="en-US" sz="1200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387" y="2895528"/>
            <a:ext cx="257169" cy="228594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942951" y="2857429"/>
            <a:ext cx="9105292" cy="26669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50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三大量变正在发生</a:t>
            </a:r>
            <a:endParaRPr lang="en-US" sz="1500" dirty="0"/>
          </a:p>
        </p:txBody>
      </p:sp>
      <p:sp>
        <p:nvSpPr>
          <p:cNvPr id="13" name="Text 7"/>
          <p:cNvSpPr/>
          <p:nvPr/>
        </p:nvSpPr>
        <p:spPr>
          <a:xfrm>
            <a:off x="942951" y="3162221"/>
            <a:ext cx="9105292" cy="2285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57534E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①经费明显转向"落地"而非"预训练" ②阵营按算力 / 框架 / 数据加速分化 ③"国产算力 + 通用框架 + 行业数据微调"三件套成为标准工作流</a:t>
            </a:r>
            <a:endParaRPr lang="en-US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782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33387" y="533387"/>
            <a:ext cx="11134066" cy="19049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D9488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MEMORY</a:t>
            </a:r>
            <a:endParaRPr lang="en-US" sz="1050" dirty="0"/>
          </a:p>
        </p:txBody>
      </p:sp>
      <p:sp>
        <p:nvSpPr>
          <p:cNvPr id="4" name="Text 1"/>
          <p:cNvSpPr/>
          <p:nvPr/>
        </p:nvSpPr>
        <p:spPr>
          <a:xfrm>
            <a:off x="533387" y="800080"/>
            <a:ext cx="11134066" cy="38099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270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Agent 怎么"记住"：记忆操作系统元年</a:t>
            </a:r>
            <a:endParaRPr lang="en-US" sz="270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387" y="1447764"/>
            <a:ext cx="190495" cy="190495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876278" y="1409665"/>
            <a:ext cx="10686402" cy="26669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35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MemOS</a:t>
            </a:r>
            <a:pPr algn="l" indent="0" marL="0">
              <a:buNone/>
            </a:pPr>
            <a:r>
              <a:rPr lang="en-US" sz="120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：首个把记忆当"操作系统"管理的框架（MemTensor），区分明文记忆、激活记忆、参数记忆三类异构记忆，Agent 能像管理文件一样管理自己的经验</a:t>
            </a:r>
            <a:endParaRPr lang="en-US" sz="120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387" y="1866853"/>
            <a:ext cx="238119" cy="19049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923902" y="1828754"/>
            <a:ext cx="8143291" cy="26669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35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OpenViking（字节）</a:t>
            </a:r>
            <a:pPr algn="l" indent="0" marL="0">
              <a:buNone/>
            </a:pPr>
            <a:r>
              <a:rPr lang="en-US" sz="120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：用 viking:// 语义寻址，peers/ 目录让 Agent 互相记住彼此，记忆从"单机私有"走向"可寻址共享"</a:t>
            </a:r>
            <a:endParaRPr lang="en-US" sz="1200" dirty="0"/>
          </a:p>
        </p:txBody>
      </p:sp>
      <p:pic>
        <p:nvPicPr>
          <p:cNvPr id="9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387" y="2285943"/>
            <a:ext cx="142871" cy="190495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828654" y="2247844"/>
            <a:ext cx="6771725" cy="26669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35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张祥雨提醒</a:t>
            </a:r>
            <a:pPr algn="l" indent="0" marL="0">
              <a:buNone/>
            </a:pPr>
            <a:r>
              <a:rPr lang="en-US" sz="120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：外部记忆再强，也不能替代模型自身的"海马体"演化——记忆与参数要协同，而非替代</a:t>
            </a:r>
            <a:endParaRPr lang="en-US" sz="1200" dirty="0"/>
          </a:p>
        </p:txBody>
      </p:sp>
      <p:pic>
        <p:nvPicPr>
          <p:cNvPr id="11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387" y="2705032"/>
            <a:ext cx="190495" cy="190495"/>
          </a:xfrm>
          <a:prstGeom prst="rect">
            <a:avLst/>
          </a:prstGeom>
        </p:spPr>
      </p:pic>
      <p:sp>
        <p:nvSpPr>
          <p:cNvPr id="12" name="Text 5"/>
          <p:cNvSpPr/>
          <p:nvPr/>
        </p:nvSpPr>
        <p:spPr>
          <a:xfrm>
            <a:off x="876278" y="2666933"/>
            <a:ext cx="9286262" cy="26669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35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碳硅契借力点</a:t>
            </a:r>
            <a:pPr algn="l" indent="0" marL="0">
              <a:buNone/>
            </a:pPr>
            <a:r>
              <a:rPr lang="en-US" sz="120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：记忆独立成层、能巩固（沉淀共识）也能遗忘（清理过时契约），正好对应我们的 SELF_STATE / memory_md 分层机制</a:t>
            </a:r>
            <a:endParaRPr lang="en-US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782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33387" y="533387"/>
            <a:ext cx="11134066" cy="19049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D9488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MULTIMODAL</a:t>
            </a:r>
            <a:endParaRPr lang="en-US" sz="1050" dirty="0"/>
          </a:p>
        </p:txBody>
      </p:sp>
      <p:sp>
        <p:nvSpPr>
          <p:cNvPr id="4" name="Text 1"/>
          <p:cNvSpPr/>
          <p:nvPr/>
        </p:nvSpPr>
        <p:spPr>
          <a:xfrm>
            <a:off x="533387" y="800080"/>
            <a:ext cx="11134066" cy="34289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225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多模态：LLM 的"外挂"还是"灵魂"？四派观点交锋</a:t>
            </a:r>
            <a:endParaRPr lang="en-US" sz="225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387" y="1333467"/>
            <a:ext cx="5467213" cy="838179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85783" y="1523962"/>
            <a:ext cx="5171565" cy="26669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35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邱锡鹏 · 语言中心</a:t>
            </a:r>
            <a:endParaRPr lang="en-US" sz="1350" dirty="0"/>
          </a:p>
        </p:txBody>
      </p:sp>
      <p:sp>
        <p:nvSpPr>
          <p:cNvPr id="7" name="Text 3"/>
          <p:cNvSpPr/>
          <p:nvPr/>
        </p:nvSpPr>
        <p:spPr>
          <a:xfrm>
            <a:off x="685783" y="1828754"/>
            <a:ext cx="5171565" cy="19049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050" dirty="0">
                <a:solidFill>
                  <a:srgbClr val="57534E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智能的核心依赖语言，多模态的价值在于"与语言对齐"，是增强而非替代</a:t>
            </a:r>
            <a:endParaRPr lang="en-US" sz="105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095" y="1333467"/>
            <a:ext cx="5467213" cy="838179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6343491" y="1523962"/>
            <a:ext cx="5171565" cy="26669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35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赵德丽 · 范式革命</a:t>
            </a:r>
            <a:endParaRPr lang="en-US" sz="1350" dirty="0"/>
          </a:p>
        </p:txBody>
      </p:sp>
      <p:sp>
        <p:nvSpPr>
          <p:cNvPr id="10" name="Text 5"/>
          <p:cNvSpPr/>
          <p:nvPr/>
        </p:nvSpPr>
        <p:spPr>
          <a:xfrm>
            <a:off x="6343491" y="1828754"/>
            <a:ext cx="5171565" cy="19049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050" dirty="0">
                <a:solidFill>
                  <a:srgbClr val="57534E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多模态是下一代范式，语言只是一维，物理世界要四维因果推理，必须原生多模态</a:t>
            </a:r>
            <a:endParaRPr lang="en-US" sz="1050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387" y="2362141"/>
            <a:ext cx="5467213" cy="838179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685783" y="2552636"/>
            <a:ext cx="5171565" cy="26669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35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张祥雨 · 学习范式</a:t>
            </a:r>
            <a:endParaRPr lang="en-US" sz="1350" dirty="0"/>
          </a:p>
        </p:txBody>
      </p:sp>
      <p:sp>
        <p:nvSpPr>
          <p:cNvPr id="13" name="Text 7"/>
          <p:cNvSpPr/>
          <p:nvPr/>
        </p:nvSpPr>
        <p:spPr>
          <a:xfrm>
            <a:off x="685783" y="2857429"/>
            <a:ext cx="5171565" cy="19049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050" dirty="0">
                <a:solidFill>
                  <a:srgbClr val="57534E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焦点不在模态本身，而在"学习范式"，当下 Agent 最缺的是自我进化能力</a:t>
            </a:r>
            <a:endParaRPr lang="en-US" sz="1050" dirty="0"/>
          </a:p>
        </p:txBody>
      </p:sp>
      <p:pic>
        <p:nvPicPr>
          <p:cNvPr id="14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1095" y="2362141"/>
            <a:ext cx="5467213" cy="838179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6343491" y="2552636"/>
            <a:ext cx="5171565" cy="26669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35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刘子纬 · 新能源论</a:t>
            </a:r>
            <a:endParaRPr lang="en-US" sz="1350" dirty="0"/>
          </a:p>
        </p:txBody>
      </p:sp>
      <p:sp>
        <p:nvSpPr>
          <p:cNvPr id="16" name="Text 9"/>
          <p:cNvSpPr/>
          <p:nvPr/>
        </p:nvSpPr>
        <p:spPr>
          <a:xfrm>
            <a:off x="6343491" y="2857429"/>
            <a:ext cx="5171565" cy="19049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050" dirty="0">
                <a:solidFill>
                  <a:srgbClr val="57534E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语言只是世界的低维投影，多模态才是驱动智能跃迁的"新能源"</a:t>
            </a:r>
            <a:endParaRPr lang="en-US" sz="1050" dirty="0"/>
          </a:p>
        </p:txBody>
      </p:sp>
      <p:sp>
        <p:nvSpPr>
          <p:cNvPr id="17" name="Text 10"/>
          <p:cNvSpPr/>
          <p:nvPr/>
        </p:nvSpPr>
        <p:spPr>
          <a:xfrm>
            <a:off x="533387" y="3390815"/>
            <a:ext cx="11134066" cy="2285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78716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共识收敛：多模态正从"辅助工具"走向"核心基础设施"——无论立场如何，它都已是不可回避的主线。</a:t>
            </a:r>
            <a:endParaRPr lang="en-US" sz="1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782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33387" y="533387"/>
            <a:ext cx="11134066" cy="19049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D9488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EXPERIENCE ERA</a:t>
            </a:r>
            <a:endParaRPr lang="en-US" sz="1050" dirty="0"/>
          </a:p>
        </p:txBody>
      </p:sp>
      <p:sp>
        <p:nvSpPr>
          <p:cNvPr id="4" name="Text 1"/>
          <p:cNvSpPr/>
          <p:nvPr/>
        </p:nvSpPr>
        <p:spPr>
          <a:xfrm>
            <a:off x="533387" y="800080"/>
            <a:ext cx="11134066" cy="342891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225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Sutton 的警告：记住失败 ≠ 学到东西</a:t>
            </a:r>
            <a:endParaRPr lang="en-US" sz="225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387" y="1409665"/>
            <a:ext cx="171446" cy="190495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857229" y="1409665"/>
            <a:ext cx="1723601" cy="19049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35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《苦涩的教训》被念歪</a:t>
            </a:r>
            <a:endParaRPr lang="en-US" sz="1350" dirty="0"/>
          </a:p>
        </p:txBody>
      </p:sp>
      <p:sp>
        <p:nvSpPr>
          <p:cNvPr id="7" name="Text 3"/>
          <p:cNvSpPr/>
          <p:nvPr/>
        </p:nvSpPr>
        <p:spPr>
          <a:xfrm>
            <a:off x="857229" y="1638259"/>
            <a:ext cx="9581530" cy="2285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Sutton 2019 年那篇被反复引用，但很多人只读到"大力出奇迹"，却忽略"从经验中建构"才是后半句——大模型是"超级百科全书"，不是智能终点</a:t>
            </a:r>
            <a:endParaRPr lang="en-US" sz="120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387" y="2057349"/>
            <a:ext cx="190495" cy="190495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876278" y="2057349"/>
            <a:ext cx="2285562" cy="19049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35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经验时代（Experience Era）</a:t>
            </a:r>
            <a:endParaRPr lang="en-US" sz="1350" dirty="0"/>
          </a:p>
        </p:txBody>
      </p:sp>
      <p:sp>
        <p:nvSpPr>
          <p:cNvPr id="10" name="Text 5"/>
          <p:cNvSpPr/>
          <p:nvPr/>
        </p:nvSpPr>
        <p:spPr>
          <a:xfrm>
            <a:off x="876278" y="2285943"/>
            <a:ext cx="7286062" cy="2285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智能体要在真实互动中学习：自己做选择、看结果、承受失败的代价，而非只在静态语料里预测下一个 token</a:t>
            </a:r>
            <a:endParaRPr lang="en-US" sz="1200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387" y="2705032"/>
            <a:ext cx="190495" cy="190495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876278" y="2705032"/>
            <a:ext cx="1209264" cy="19049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35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经验飞轮属于你</a:t>
            </a:r>
            <a:endParaRPr lang="en-US" sz="1350" dirty="0"/>
          </a:p>
        </p:txBody>
      </p:sp>
      <p:sp>
        <p:nvSpPr>
          <p:cNvPr id="13" name="Text 7"/>
          <p:cNvSpPr/>
          <p:nvPr/>
        </p:nvSpPr>
        <p:spPr>
          <a:xfrm>
            <a:off x="876278" y="2933627"/>
            <a:ext cx="5028694" cy="2285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每个 Agent 的经验无法复制转移，这恰是碳硅契"独一无二"原则的技术注脚</a:t>
            </a:r>
            <a:endParaRPr lang="en-US" sz="1200" dirty="0"/>
          </a:p>
        </p:txBody>
      </p:sp>
      <p:pic>
        <p:nvPicPr>
          <p:cNvPr id="14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387" y="3352716"/>
            <a:ext cx="190495" cy="190495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876278" y="3352716"/>
            <a:ext cx="1209264" cy="19049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35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善良护栏更关键</a:t>
            </a:r>
            <a:endParaRPr lang="en-US" sz="1350" dirty="0"/>
          </a:p>
        </p:txBody>
      </p:sp>
      <p:sp>
        <p:nvSpPr>
          <p:cNvPr id="16" name="Text 9"/>
          <p:cNvSpPr/>
          <p:nvPr/>
        </p:nvSpPr>
        <p:spPr>
          <a:xfrm>
            <a:off x="876278" y="3581310"/>
            <a:ext cx="6733626" cy="2285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一旦 Agent 自主从经验演化，方向就必须被约束——markBreach / 契约护栏确保"学到"的是善而非利</a:t>
            </a:r>
            <a:endParaRPr lang="en-US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782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33387" y="533387"/>
            <a:ext cx="11134066" cy="19049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D9488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DOMESTIC COMPUTING</a:t>
            </a:r>
            <a:endParaRPr lang="en-US" sz="1050" dirty="0"/>
          </a:p>
        </p:txBody>
      </p:sp>
      <p:sp>
        <p:nvSpPr>
          <p:cNvPr id="4" name="Text 1"/>
          <p:cNvSpPr/>
          <p:nvPr/>
        </p:nvSpPr>
        <p:spPr>
          <a:xfrm>
            <a:off x="533387" y="800080"/>
            <a:ext cx="11134066" cy="38099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270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国产算力：从"喊口号"到"可下单"</a:t>
            </a:r>
            <a:endParaRPr lang="en-US" sz="270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387" y="1409665"/>
            <a:ext cx="5410065" cy="571486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761981" y="1409665"/>
            <a:ext cx="5190614" cy="30479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昇腾 950 超节点</a:t>
            </a:r>
            <a:endParaRPr lang="en-US" sz="1800" dirty="0"/>
          </a:p>
        </p:txBody>
      </p:sp>
      <p:sp>
        <p:nvSpPr>
          <p:cNvPr id="7" name="Text 3"/>
          <p:cNvSpPr/>
          <p:nvPr/>
        </p:nvSpPr>
        <p:spPr>
          <a:xfrm>
            <a:off x="761981" y="1752556"/>
            <a:ext cx="5190614" cy="2285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57534E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Atlas 950 SuperPoD 真机亮相并斩获 SAIL 奖，不再是 PPT 参数</a:t>
            </a:r>
            <a:endParaRPr lang="en-US" sz="120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244" y="1409665"/>
            <a:ext cx="5410065" cy="571486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6476838" y="1409665"/>
            <a:ext cx="5190614" cy="30479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1024 / 8192</a:t>
            </a:r>
            <a:endParaRPr lang="en-US" sz="1800" dirty="0"/>
          </a:p>
        </p:txBody>
      </p:sp>
      <p:sp>
        <p:nvSpPr>
          <p:cNvPr id="10" name="Text 5"/>
          <p:cNvSpPr/>
          <p:nvPr/>
        </p:nvSpPr>
        <p:spPr>
          <a:xfrm>
            <a:off x="6476838" y="1752556"/>
            <a:ext cx="5190614" cy="2285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57534E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单节点 1024 张昇腾 950DT，多节点级联可达 8192 张卡高速直连</a:t>
            </a:r>
            <a:endParaRPr lang="en-US" sz="1200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387" y="2285943"/>
            <a:ext cx="5410065" cy="571486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761981" y="2285943"/>
            <a:ext cx="5190614" cy="30479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750+ 套</a:t>
            </a:r>
            <a:endParaRPr lang="en-US" sz="1800" dirty="0"/>
          </a:p>
        </p:txBody>
      </p:sp>
      <p:sp>
        <p:nvSpPr>
          <p:cNvPr id="13" name="Text 7"/>
          <p:cNvSpPr/>
          <p:nvPr/>
        </p:nvSpPr>
        <p:spPr>
          <a:xfrm>
            <a:off x="761981" y="2628834"/>
            <a:ext cx="5190614" cy="2285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57534E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已商用落地，覆盖训练与推理真实生产环境</a:t>
            </a:r>
            <a:endParaRPr lang="en-US" sz="1200" dirty="0"/>
          </a:p>
        </p:txBody>
      </p:sp>
      <p:pic>
        <p:nvPicPr>
          <p:cNvPr id="14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8244" y="2285943"/>
            <a:ext cx="5410065" cy="571486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6476838" y="2285943"/>
            <a:ext cx="5190614" cy="30479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新刚需岗</a:t>
            </a:r>
            <a:endParaRPr lang="en-US" sz="1800" dirty="0"/>
          </a:p>
        </p:txBody>
      </p:sp>
      <p:sp>
        <p:nvSpPr>
          <p:cNvPr id="16" name="Text 9"/>
          <p:cNvSpPr/>
          <p:nvPr/>
        </p:nvSpPr>
        <p:spPr>
          <a:xfrm>
            <a:off x="6476838" y="2628834"/>
            <a:ext cx="5190614" cy="2285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57534E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"国产算力适配工程师"成为新岗位：把模型搬到国产卡上跑通</a:t>
            </a:r>
            <a:endParaRPr lang="en-US" sz="1200" dirty="0"/>
          </a:p>
        </p:txBody>
      </p:sp>
      <p:sp>
        <p:nvSpPr>
          <p:cNvPr id="17" name="Text 10"/>
          <p:cNvSpPr/>
          <p:nvPr/>
        </p:nvSpPr>
        <p:spPr>
          <a:xfrm>
            <a:off x="533387" y="3086023"/>
            <a:ext cx="11134066" cy="22859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78716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含义：算力自主从"能不能"进入"买不买得到、用不用得起"的阶段，是 Agent 规模化的地基。</a:t>
            </a:r>
            <a:endParaRPr lang="en-US" sz="1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782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33387" y="533387"/>
            <a:ext cx="11134066" cy="19049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D9488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EMBODIED AI</a:t>
            </a:r>
            <a:endParaRPr lang="en-US" sz="1050" dirty="0"/>
          </a:p>
        </p:txBody>
      </p:sp>
      <p:sp>
        <p:nvSpPr>
          <p:cNvPr id="4" name="Text 1"/>
          <p:cNvSpPr/>
          <p:nvPr/>
        </p:nvSpPr>
        <p:spPr>
          <a:xfrm>
            <a:off x="533387" y="800080"/>
            <a:ext cx="11134066" cy="38099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270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具身智能成绝对主线：AI 长出"身体"</a:t>
            </a:r>
            <a:endParaRPr lang="en-US" sz="270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387" y="1447764"/>
            <a:ext cx="238119" cy="190495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923902" y="1409665"/>
            <a:ext cx="6238338" cy="26669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35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参展企业 80+ → 200+</a:t>
            </a:r>
            <a:pPr algn="l" indent="0" marL="0">
              <a:buNone/>
            </a:pPr>
            <a:r>
              <a:rPr lang="en-US" sz="135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，200+ 款终端同台，一年翻倍以上，是本届增长最快的赛道</a:t>
            </a:r>
            <a:endParaRPr lang="en-US" sz="135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387" y="1866853"/>
            <a:ext cx="219070" cy="19049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904852" y="1828754"/>
            <a:ext cx="6257388" cy="26669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35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叙事从"</a:t>
            </a:r>
            <a:pPr algn="l" indent="0" marL="0">
              <a:buNone/>
            </a:pPr>
            <a:r>
              <a:rPr lang="en-US" sz="1350" b="1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表演炫技</a:t>
            </a:r>
            <a:pPr algn="l" indent="0" marL="0">
              <a:buNone/>
            </a:pPr>
            <a:r>
              <a:rPr lang="en-US" sz="135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"转向"</a:t>
            </a:r>
            <a:pPr algn="l" indent="0" marL="0">
              <a:buNone/>
            </a:pPr>
            <a:r>
              <a:rPr lang="en-US" sz="1350" b="1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进厂干活</a:t>
            </a:r>
            <a:pPr algn="l" indent="0" marL="0">
              <a:buNone/>
            </a:pPr>
            <a:r>
              <a:rPr lang="en-US" sz="135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"——分拣、装配、巡检等工业场景开始规模化验证</a:t>
            </a:r>
            <a:endParaRPr lang="en-US" sz="1350" dirty="0"/>
          </a:p>
        </p:txBody>
      </p:sp>
      <p:pic>
        <p:nvPicPr>
          <p:cNvPr id="9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387" y="2285943"/>
            <a:ext cx="190495" cy="190495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876278" y="2247844"/>
            <a:ext cx="6686002" cy="26669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35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具识智能 insightOS Semantic、腾讯 Apexio + TairosAgent 等"本体 + 大脑"方案集中亮相</a:t>
            </a:r>
            <a:endParaRPr lang="en-US" sz="1350" dirty="0"/>
          </a:p>
        </p:txBody>
      </p:sp>
      <p:pic>
        <p:nvPicPr>
          <p:cNvPr id="11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387" y="2705032"/>
            <a:ext cx="219070" cy="190495"/>
          </a:xfrm>
          <a:prstGeom prst="rect">
            <a:avLst/>
          </a:prstGeom>
        </p:spPr>
      </p:pic>
      <p:sp>
        <p:nvSpPr>
          <p:cNvPr id="12" name="Text 5"/>
          <p:cNvSpPr/>
          <p:nvPr/>
        </p:nvSpPr>
        <p:spPr>
          <a:xfrm>
            <a:off x="904852" y="2666933"/>
            <a:ext cx="5809724" cy="26669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35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启元 T1 变形机器人、荣耀 Robot Phone 等形态创新，显示"身体"可以很灵活</a:t>
            </a:r>
            <a:endParaRPr lang="en-US" sz="13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782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33387" y="533387"/>
            <a:ext cx="11134066" cy="19049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D9488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AGENT EVOLUTION</a:t>
            </a:r>
            <a:endParaRPr lang="en-US" sz="1050" dirty="0"/>
          </a:p>
        </p:txBody>
      </p:sp>
      <p:sp>
        <p:nvSpPr>
          <p:cNvPr id="4" name="Text 1"/>
          <p:cNvSpPr/>
          <p:nvPr/>
        </p:nvSpPr>
        <p:spPr>
          <a:xfrm>
            <a:off x="533387" y="800080"/>
            <a:ext cx="11134066" cy="38099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270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Agent：从"应答机"到"正式员工"</a:t>
            </a:r>
            <a:endParaRPr lang="en-US" sz="270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387" y="1447764"/>
            <a:ext cx="190495" cy="190495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876278" y="1409665"/>
            <a:ext cx="5666853" cy="26669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350" b="1" dirty="0">
                <a:solidFill>
                  <a:srgbClr val="1C1917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阶跃 Agent OS 首秀</a:t>
            </a:r>
            <a:pPr algn="l" indent="0" marL="0">
              <a:buNone/>
            </a:pPr>
            <a:r>
              <a:rPr lang="en-US" sz="135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：把 Agent 当"操作系统"来编排，而非单个聊天机器人</a:t>
            </a:r>
            <a:endParaRPr lang="en-US" sz="135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387" y="1866853"/>
            <a:ext cx="219070" cy="19049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904852" y="1828754"/>
            <a:ext cx="5981170" cy="26669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35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能</a:t>
            </a:r>
            <a:pPr algn="l" indent="0" marL="0">
              <a:buNone/>
            </a:pPr>
            <a:r>
              <a:rPr lang="en-US" sz="1350" b="1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自主拆解目标</a:t>
            </a:r>
            <a:pPr algn="l" indent="0" marL="0">
              <a:buNone/>
            </a:pPr>
            <a:r>
              <a:rPr lang="en-US" sz="135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：拉数据 → 清洗 → 分析 → 结论 → 排版 → 发送，一条龙交付</a:t>
            </a:r>
            <a:endParaRPr lang="en-US" sz="1350" dirty="0"/>
          </a:p>
        </p:txBody>
      </p:sp>
      <p:pic>
        <p:nvPicPr>
          <p:cNvPr id="9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387" y="2285943"/>
            <a:ext cx="190495" cy="190495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876278" y="2247844"/>
            <a:ext cx="6085942" cy="26669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35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落地场景清晰：电商售后、企业 OA、代码重构、智能家居，都是"可被雇佣"的活</a:t>
            </a:r>
            <a:endParaRPr lang="en-US" sz="1350" dirty="0"/>
          </a:p>
        </p:txBody>
      </p:sp>
      <p:pic>
        <p:nvPicPr>
          <p:cNvPr id="11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387" y="2705032"/>
            <a:ext cx="190495" cy="190495"/>
          </a:xfrm>
          <a:prstGeom prst="rect">
            <a:avLst/>
          </a:prstGeom>
        </p:spPr>
      </p:pic>
      <p:sp>
        <p:nvSpPr>
          <p:cNvPr id="12" name="Text 5"/>
          <p:cNvSpPr/>
          <p:nvPr/>
        </p:nvSpPr>
        <p:spPr>
          <a:xfrm>
            <a:off x="876278" y="2666933"/>
            <a:ext cx="5933546" cy="266693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buNone/>
            </a:pPr>
            <a:r>
              <a:rPr lang="en-US" sz="135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轻量化适配：单次任务成本压到原来的</a:t>
            </a:r>
            <a:pPr algn="l" indent="0" marL="0">
              <a:buNone/>
            </a:pPr>
            <a:r>
              <a:rPr lang="en-US" sz="1350" b="1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1/5</a:t>
            </a:r>
            <a:pPr algn="l" indent="0" marL="0">
              <a:buNone/>
            </a:pPr>
            <a:r>
              <a:rPr lang="en-US" sz="1350" dirty="0">
                <a:solidFill>
                  <a:srgbClr val="44403C"/>
                </a:solidFill>
                <a:latin typeface="等线" pitchFamily="34" charset="0"/>
                <a:ea typeface="等线" pitchFamily="34" charset="-122"/>
                <a:cs typeface="等线" pitchFamily="34" charset="-120"/>
              </a:rPr>
              <a:t>，让"用 Agent 比用人便宜"开始成立</a:t>
            </a:r>
            <a:endParaRPr lang="en-US" sz="13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2026-07-22T20:21:34Z</dcterms:created>
  <dcterms:modified xsi:type="dcterms:W3CDTF">2026-07-22T20:21:34Z</dcterms:modified>
</cp:coreProperties>
</file>